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6" r:id="rId4"/>
    <p:sldId id="258" r:id="rId5"/>
    <p:sldId id="260" r:id="rId6"/>
    <p:sldId id="259" r:id="rId7"/>
    <p:sldId id="264" r:id="rId8"/>
    <p:sldId id="265" r:id="rId9"/>
    <p:sldId id="261" r:id="rId10"/>
    <p:sldId id="266" r:id="rId11"/>
    <p:sldId id="268" r:id="rId12"/>
    <p:sldId id="269" r:id="rId13"/>
    <p:sldId id="262" r:id="rId14"/>
    <p:sldId id="279" r:id="rId15"/>
    <p:sldId id="270" r:id="rId16"/>
    <p:sldId id="280" r:id="rId17"/>
    <p:sldId id="271" r:id="rId18"/>
    <p:sldId id="273" r:id="rId19"/>
    <p:sldId id="274" r:id="rId20"/>
    <p:sldId id="263" r:id="rId21"/>
    <p:sldId id="277" r:id="rId22"/>
    <p:sldId id="278" r:id="rId23"/>
    <p:sldId id="281" r:id="rId24"/>
    <p:sldId id="27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9142"/>
  </p:normalViewPr>
  <p:slideViewPr>
    <p:cSldViewPr snapToGrid="0" snapToObjects="1">
      <p:cViewPr varScale="1">
        <p:scale>
          <a:sx n="91" d="100"/>
          <a:sy n="91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8F897B-F952-B34C-962F-23FDC6663653}" type="doc">
      <dgm:prSet loTypeId="urn:microsoft.com/office/officeart/2005/8/layout/vList5" loCatId="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5A5B302-2453-DA4A-A510-E695766837B4}">
      <dgm:prSet phldrT="[文本]"/>
      <dgm:spPr/>
      <dgm:t>
        <a:bodyPr/>
        <a:lstStyle/>
        <a:p>
          <a:r>
            <a:rPr lang="en-US" altLang="zh-CN" dirty="0"/>
            <a:t>Programming and Computation Layer</a:t>
          </a:r>
          <a:endParaRPr lang="zh-CN" altLang="en-US" dirty="0"/>
        </a:p>
      </dgm:t>
    </dgm:pt>
    <dgm:pt modelId="{1EA03AE1-CFFA-0040-82FF-B42F60A3126B}" type="parTrans" cxnId="{D280AD64-79B6-B741-9DFB-BB88CC86032A}">
      <dgm:prSet/>
      <dgm:spPr/>
      <dgm:t>
        <a:bodyPr/>
        <a:lstStyle/>
        <a:p>
          <a:endParaRPr lang="zh-CN" altLang="en-US"/>
        </a:p>
      </dgm:t>
    </dgm:pt>
    <dgm:pt modelId="{27888DF2-D03C-2E4B-9004-296FFB0BDFEA}" type="sibTrans" cxnId="{D280AD64-79B6-B741-9DFB-BB88CC86032A}">
      <dgm:prSet/>
      <dgm:spPr/>
      <dgm:t>
        <a:bodyPr/>
        <a:lstStyle/>
        <a:p>
          <a:endParaRPr lang="zh-CN" altLang="en-US"/>
        </a:p>
      </dgm:t>
    </dgm:pt>
    <dgm:pt modelId="{C68AD0D8-B8D8-0A42-A6B4-1D39F1E64D3A}">
      <dgm:prSet phldrT="[文本]" custT="1"/>
      <dgm:spPr/>
      <dgm:t>
        <a:bodyPr/>
        <a:lstStyle/>
        <a:p>
          <a:r>
            <a:rPr lang="en-US" altLang="zh-CN" sz="2800" dirty="0"/>
            <a:t>Task</a:t>
          </a:r>
          <a:r>
            <a:rPr lang="zh-Hans" altLang="en-US" sz="2800" dirty="0"/>
            <a:t> </a:t>
          </a:r>
          <a:r>
            <a:rPr lang="en-US" altLang="zh-Hans" sz="2800" dirty="0"/>
            <a:t>model</a:t>
          </a:r>
          <a:endParaRPr lang="zh-CN" altLang="en-US" sz="2800" dirty="0"/>
        </a:p>
      </dgm:t>
    </dgm:pt>
    <dgm:pt modelId="{2BCE5EE3-498E-864C-B24A-A89C5C9563B2}" type="parTrans" cxnId="{0F6FD39D-B6C5-0645-A860-CD41EF6F9516}">
      <dgm:prSet/>
      <dgm:spPr/>
      <dgm:t>
        <a:bodyPr/>
        <a:lstStyle/>
        <a:p>
          <a:endParaRPr lang="zh-CN" altLang="en-US"/>
        </a:p>
      </dgm:t>
    </dgm:pt>
    <dgm:pt modelId="{72481E0E-FFCC-334F-8434-2E49C0D6AAC8}" type="sibTrans" cxnId="{0F6FD39D-B6C5-0645-A860-CD41EF6F9516}">
      <dgm:prSet/>
      <dgm:spPr/>
      <dgm:t>
        <a:bodyPr/>
        <a:lstStyle/>
        <a:p>
          <a:endParaRPr lang="zh-CN" altLang="en-US"/>
        </a:p>
      </dgm:t>
    </dgm:pt>
    <dgm:pt modelId="{4223A5B2-AE2C-514A-AD2B-E252937702E1}">
      <dgm:prSet phldrT="[文本]" custT="1"/>
      <dgm:spPr/>
      <dgm:t>
        <a:bodyPr/>
        <a:lstStyle/>
        <a:p>
          <a:r>
            <a:rPr lang="en-US" altLang="zh-CN" sz="2800" dirty="0"/>
            <a:t>Actor model</a:t>
          </a:r>
          <a:endParaRPr lang="zh-CN" altLang="en-US" sz="2800" dirty="0"/>
        </a:p>
      </dgm:t>
    </dgm:pt>
    <dgm:pt modelId="{1D060487-7671-A446-83F9-855066DB79CB}" type="parTrans" cxnId="{B5049DEF-6013-0E4A-8EC0-C2B19F874EA8}">
      <dgm:prSet/>
      <dgm:spPr/>
      <dgm:t>
        <a:bodyPr/>
        <a:lstStyle/>
        <a:p>
          <a:endParaRPr lang="zh-CN" altLang="en-US"/>
        </a:p>
      </dgm:t>
    </dgm:pt>
    <dgm:pt modelId="{EA650678-26D4-4948-867D-646A95E9888F}" type="sibTrans" cxnId="{B5049DEF-6013-0E4A-8EC0-C2B19F874EA8}">
      <dgm:prSet/>
      <dgm:spPr/>
      <dgm:t>
        <a:bodyPr/>
        <a:lstStyle/>
        <a:p>
          <a:endParaRPr lang="zh-CN" altLang="en-US"/>
        </a:p>
      </dgm:t>
    </dgm:pt>
    <dgm:pt modelId="{756F4324-79A3-3146-899B-EA459B145CBD}">
      <dgm:prSet phldrT="[文本]"/>
      <dgm:spPr/>
      <dgm:t>
        <a:bodyPr/>
        <a:lstStyle/>
        <a:p>
          <a:r>
            <a:rPr lang="en-US" altLang="zh-CN" dirty="0"/>
            <a:t>Application Layer</a:t>
          </a:r>
          <a:endParaRPr lang="zh-CN" altLang="en-US" dirty="0"/>
        </a:p>
      </dgm:t>
    </dgm:pt>
    <dgm:pt modelId="{7EB7EA9C-FB09-C14C-BC31-C9DDDFBD817B}" type="parTrans" cxnId="{C5720919-0454-2F44-81DA-1EBFDE116874}">
      <dgm:prSet/>
      <dgm:spPr/>
      <dgm:t>
        <a:bodyPr/>
        <a:lstStyle/>
        <a:p>
          <a:endParaRPr lang="zh-CN" altLang="en-US"/>
        </a:p>
      </dgm:t>
    </dgm:pt>
    <dgm:pt modelId="{AC0BC4B6-CBE5-3446-BA81-589D5C5A544F}" type="sibTrans" cxnId="{C5720919-0454-2F44-81DA-1EBFDE116874}">
      <dgm:prSet/>
      <dgm:spPr/>
      <dgm:t>
        <a:bodyPr/>
        <a:lstStyle/>
        <a:p>
          <a:endParaRPr lang="zh-CN" altLang="en-US"/>
        </a:p>
      </dgm:t>
    </dgm:pt>
    <dgm:pt modelId="{91F42155-509F-C246-96AC-7CBFA08A619C}">
      <dgm:prSet phldrT="[文本]" custT="1"/>
      <dgm:spPr/>
      <dgm:t>
        <a:bodyPr/>
        <a:lstStyle/>
        <a:p>
          <a:r>
            <a:rPr lang="en-US" altLang="zh-CN" sz="2400" dirty="0"/>
            <a:t>Driver</a:t>
          </a:r>
          <a:endParaRPr lang="zh-CN" altLang="en-US" sz="2400" dirty="0"/>
        </a:p>
      </dgm:t>
    </dgm:pt>
    <dgm:pt modelId="{542C3123-3F9A-4C4B-A287-BE82D36C2408}" type="parTrans" cxnId="{5F7DF924-48E0-E340-A4C5-F9C33D31D57D}">
      <dgm:prSet/>
      <dgm:spPr/>
      <dgm:t>
        <a:bodyPr/>
        <a:lstStyle/>
        <a:p>
          <a:endParaRPr lang="zh-CN" altLang="en-US"/>
        </a:p>
      </dgm:t>
    </dgm:pt>
    <dgm:pt modelId="{7DC548C1-2B5F-A346-BB59-3D0338875ADE}" type="sibTrans" cxnId="{5F7DF924-48E0-E340-A4C5-F9C33D31D57D}">
      <dgm:prSet/>
      <dgm:spPr/>
      <dgm:t>
        <a:bodyPr/>
        <a:lstStyle/>
        <a:p>
          <a:endParaRPr lang="zh-CN" altLang="en-US"/>
        </a:p>
      </dgm:t>
    </dgm:pt>
    <dgm:pt modelId="{C9D462D8-2D93-6242-AC2A-997F3F0D80B9}">
      <dgm:prSet phldrT="[文本]" custT="1"/>
      <dgm:spPr/>
      <dgm:t>
        <a:bodyPr/>
        <a:lstStyle/>
        <a:p>
          <a:r>
            <a:rPr lang="en-US" altLang="zh-CN" sz="2400" dirty="0"/>
            <a:t>Worker</a:t>
          </a:r>
          <a:endParaRPr lang="zh-CN" altLang="en-US" sz="2400" dirty="0"/>
        </a:p>
      </dgm:t>
    </dgm:pt>
    <dgm:pt modelId="{C5B1A315-5098-1940-974D-27568A34EBFE}" type="parTrans" cxnId="{3E08F43A-B644-E34A-B947-974136D2CE21}">
      <dgm:prSet/>
      <dgm:spPr/>
      <dgm:t>
        <a:bodyPr/>
        <a:lstStyle/>
        <a:p>
          <a:endParaRPr lang="zh-CN" altLang="en-US"/>
        </a:p>
      </dgm:t>
    </dgm:pt>
    <dgm:pt modelId="{BC5B27B7-B98E-3648-A00C-7EA125D955C5}" type="sibTrans" cxnId="{3E08F43A-B644-E34A-B947-974136D2CE21}">
      <dgm:prSet/>
      <dgm:spPr/>
      <dgm:t>
        <a:bodyPr/>
        <a:lstStyle/>
        <a:p>
          <a:endParaRPr lang="zh-CN" altLang="en-US"/>
        </a:p>
      </dgm:t>
    </dgm:pt>
    <dgm:pt modelId="{4649AAB9-5364-0140-85DD-E6F07CDB4548}">
      <dgm:prSet phldrT="[文本]"/>
      <dgm:spPr/>
      <dgm:t>
        <a:bodyPr/>
        <a:lstStyle/>
        <a:p>
          <a:r>
            <a:rPr lang="en-US" altLang="zh-CN" dirty="0"/>
            <a:t>System Layer</a:t>
          </a:r>
          <a:endParaRPr lang="zh-CN" altLang="en-US" dirty="0"/>
        </a:p>
      </dgm:t>
    </dgm:pt>
    <dgm:pt modelId="{2F7ACC94-670D-484A-A77B-CD4001FFCB37}" type="parTrans" cxnId="{A3F3AC37-3AA2-C443-8EF8-E54E6B32CD35}">
      <dgm:prSet/>
      <dgm:spPr/>
      <dgm:t>
        <a:bodyPr/>
        <a:lstStyle/>
        <a:p>
          <a:endParaRPr lang="zh-CN" altLang="en-US"/>
        </a:p>
      </dgm:t>
    </dgm:pt>
    <dgm:pt modelId="{750FD220-31BC-E648-A02C-0DD98DA8B71F}" type="sibTrans" cxnId="{A3F3AC37-3AA2-C443-8EF8-E54E6B32CD35}">
      <dgm:prSet/>
      <dgm:spPr/>
      <dgm:t>
        <a:bodyPr/>
        <a:lstStyle/>
        <a:p>
          <a:endParaRPr lang="zh-CN" altLang="en-US"/>
        </a:p>
      </dgm:t>
    </dgm:pt>
    <dgm:pt modelId="{644CFB36-0A46-C341-921F-7042972999F2}">
      <dgm:prSet phldrT="[文本]"/>
      <dgm:spPr/>
      <dgm:t>
        <a:bodyPr/>
        <a:lstStyle/>
        <a:p>
          <a:r>
            <a:rPr lang="en-US" altLang="zh-CN" dirty="0"/>
            <a:t>Global Control Store</a:t>
          </a:r>
          <a:endParaRPr lang="zh-CN" altLang="en-US" dirty="0"/>
        </a:p>
      </dgm:t>
    </dgm:pt>
    <dgm:pt modelId="{73EC06D8-38EF-5C4A-A127-03239B9BBB66}" type="parTrans" cxnId="{9F65D98A-120B-4543-A09A-55E9195508B9}">
      <dgm:prSet/>
      <dgm:spPr/>
      <dgm:t>
        <a:bodyPr/>
        <a:lstStyle/>
        <a:p>
          <a:endParaRPr lang="zh-CN" altLang="en-US"/>
        </a:p>
      </dgm:t>
    </dgm:pt>
    <dgm:pt modelId="{0D490999-94EE-7846-B53C-70F90926756E}" type="sibTrans" cxnId="{9F65D98A-120B-4543-A09A-55E9195508B9}">
      <dgm:prSet/>
      <dgm:spPr/>
      <dgm:t>
        <a:bodyPr/>
        <a:lstStyle/>
        <a:p>
          <a:endParaRPr lang="zh-CN" altLang="en-US"/>
        </a:p>
      </dgm:t>
    </dgm:pt>
    <dgm:pt modelId="{81C6DED9-B747-0446-A24C-DCFE52416306}">
      <dgm:prSet phldrT="[文本]"/>
      <dgm:spPr/>
      <dgm:t>
        <a:bodyPr/>
        <a:lstStyle/>
        <a:p>
          <a:r>
            <a:rPr lang="en-US" altLang="zh-CN" dirty="0"/>
            <a:t>Bottom-up Distributed Scheduler</a:t>
          </a:r>
          <a:endParaRPr lang="zh-CN" altLang="en-US" dirty="0"/>
        </a:p>
      </dgm:t>
    </dgm:pt>
    <dgm:pt modelId="{F129F9A9-BCBF-0A49-A50E-287683449E56}" type="parTrans" cxnId="{5E586456-0959-DF40-B7CB-86C0FE356AC9}">
      <dgm:prSet/>
      <dgm:spPr/>
      <dgm:t>
        <a:bodyPr/>
        <a:lstStyle/>
        <a:p>
          <a:endParaRPr lang="zh-CN" altLang="en-US"/>
        </a:p>
      </dgm:t>
    </dgm:pt>
    <dgm:pt modelId="{487F049B-055B-BC46-95EE-E9BBDDCBB0DB}" type="sibTrans" cxnId="{5E586456-0959-DF40-B7CB-86C0FE356AC9}">
      <dgm:prSet/>
      <dgm:spPr/>
      <dgm:t>
        <a:bodyPr/>
        <a:lstStyle/>
        <a:p>
          <a:endParaRPr lang="zh-CN" altLang="en-US"/>
        </a:p>
      </dgm:t>
    </dgm:pt>
    <dgm:pt modelId="{0DB52236-1EE7-8D42-9FEC-DBFA3F2E9499}">
      <dgm:prSet phldrT="[文本]" custT="1"/>
      <dgm:spPr/>
      <dgm:t>
        <a:bodyPr/>
        <a:lstStyle/>
        <a:p>
          <a:r>
            <a:rPr lang="en-US" altLang="zh-CN" sz="2400" dirty="0"/>
            <a:t>Actor</a:t>
          </a:r>
          <a:endParaRPr lang="zh-CN" altLang="en-US" sz="2400" dirty="0"/>
        </a:p>
      </dgm:t>
    </dgm:pt>
    <dgm:pt modelId="{46085D98-BD96-C947-866B-125AE6432B46}" type="parTrans" cxnId="{7F5EB1F9-C656-CE46-9EEB-BA0CE28D2281}">
      <dgm:prSet/>
      <dgm:spPr/>
      <dgm:t>
        <a:bodyPr/>
        <a:lstStyle/>
        <a:p>
          <a:endParaRPr lang="zh-CN" altLang="en-US"/>
        </a:p>
      </dgm:t>
    </dgm:pt>
    <dgm:pt modelId="{4A61C80C-0623-044F-959A-7FB347EB6E6C}" type="sibTrans" cxnId="{7F5EB1F9-C656-CE46-9EEB-BA0CE28D2281}">
      <dgm:prSet/>
      <dgm:spPr/>
      <dgm:t>
        <a:bodyPr/>
        <a:lstStyle/>
        <a:p>
          <a:endParaRPr lang="zh-CN" altLang="en-US"/>
        </a:p>
      </dgm:t>
    </dgm:pt>
    <dgm:pt modelId="{D803BC55-C429-9149-A240-D3148D5A311F}" type="pres">
      <dgm:prSet presAssocID="{2D8F897B-F952-B34C-962F-23FDC6663653}" presName="Name0" presStyleCnt="0">
        <dgm:presLayoutVars>
          <dgm:dir/>
          <dgm:animLvl val="lvl"/>
          <dgm:resizeHandles val="exact"/>
        </dgm:presLayoutVars>
      </dgm:prSet>
      <dgm:spPr/>
    </dgm:pt>
    <dgm:pt modelId="{B10E6989-6C69-0B4B-94A6-CAB1DD59CBF9}" type="pres">
      <dgm:prSet presAssocID="{85A5B302-2453-DA4A-A510-E695766837B4}" presName="linNode" presStyleCnt="0"/>
      <dgm:spPr/>
    </dgm:pt>
    <dgm:pt modelId="{C84266F3-F986-E048-B5C9-8739938361D2}" type="pres">
      <dgm:prSet presAssocID="{85A5B302-2453-DA4A-A510-E695766837B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536793A-A4FA-1640-81C3-5CB14BC8C7A3}" type="pres">
      <dgm:prSet presAssocID="{85A5B302-2453-DA4A-A510-E695766837B4}" presName="descendantText" presStyleLbl="alignAccFollowNode1" presStyleIdx="0" presStyleCnt="3">
        <dgm:presLayoutVars>
          <dgm:bulletEnabled val="1"/>
        </dgm:presLayoutVars>
      </dgm:prSet>
      <dgm:spPr/>
    </dgm:pt>
    <dgm:pt modelId="{3D1BE254-478D-7441-8CBC-20BBE3512D9A}" type="pres">
      <dgm:prSet presAssocID="{27888DF2-D03C-2E4B-9004-296FFB0BDFEA}" presName="sp" presStyleCnt="0"/>
      <dgm:spPr/>
    </dgm:pt>
    <dgm:pt modelId="{8532810E-F1CF-244C-BC40-FC7CC4519C1D}" type="pres">
      <dgm:prSet presAssocID="{756F4324-79A3-3146-899B-EA459B145CBD}" presName="linNode" presStyleCnt="0"/>
      <dgm:spPr/>
    </dgm:pt>
    <dgm:pt modelId="{16EC1990-1371-3D4F-BBBF-92EC30DF0541}" type="pres">
      <dgm:prSet presAssocID="{756F4324-79A3-3146-899B-EA459B145CB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BDF245E-AFE1-F94B-9523-396723E117A6}" type="pres">
      <dgm:prSet presAssocID="{756F4324-79A3-3146-899B-EA459B145CBD}" presName="descendantText" presStyleLbl="alignAccFollowNode1" presStyleIdx="1" presStyleCnt="3">
        <dgm:presLayoutVars>
          <dgm:bulletEnabled val="1"/>
        </dgm:presLayoutVars>
      </dgm:prSet>
      <dgm:spPr/>
    </dgm:pt>
    <dgm:pt modelId="{BB105ED2-3247-604A-9165-A25390654B15}" type="pres">
      <dgm:prSet presAssocID="{AC0BC4B6-CBE5-3446-BA81-589D5C5A544F}" presName="sp" presStyleCnt="0"/>
      <dgm:spPr/>
    </dgm:pt>
    <dgm:pt modelId="{5296C540-DEC3-EF48-A822-738FB508485C}" type="pres">
      <dgm:prSet presAssocID="{4649AAB9-5364-0140-85DD-E6F07CDB4548}" presName="linNode" presStyleCnt="0"/>
      <dgm:spPr/>
    </dgm:pt>
    <dgm:pt modelId="{384C3695-A36F-4D41-BB3D-ECAFB9658ABB}" type="pres">
      <dgm:prSet presAssocID="{4649AAB9-5364-0140-85DD-E6F07CDB454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A94449DF-89F9-4B4D-9435-B03E31D2326E}" type="pres">
      <dgm:prSet presAssocID="{4649AAB9-5364-0140-85DD-E6F07CDB454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5720919-0454-2F44-81DA-1EBFDE116874}" srcId="{2D8F897B-F952-B34C-962F-23FDC6663653}" destId="{756F4324-79A3-3146-899B-EA459B145CBD}" srcOrd="1" destOrd="0" parTransId="{7EB7EA9C-FB09-C14C-BC31-C9DDDFBD817B}" sibTransId="{AC0BC4B6-CBE5-3446-BA81-589D5C5A544F}"/>
    <dgm:cxn modelId="{375A0322-EAD7-5A49-B955-DAD1EC81EE36}" type="presOf" srcId="{91F42155-509F-C246-96AC-7CBFA08A619C}" destId="{BBDF245E-AFE1-F94B-9523-396723E117A6}" srcOrd="0" destOrd="0" presId="urn:microsoft.com/office/officeart/2005/8/layout/vList5"/>
    <dgm:cxn modelId="{5F7DF924-48E0-E340-A4C5-F9C33D31D57D}" srcId="{756F4324-79A3-3146-899B-EA459B145CBD}" destId="{91F42155-509F-C246-96AC-7CBFA08A619C}" srcOrd="0" destOrd="0" parTransId="{542C3123-3F9A-4C4B-A287-BE82D36C2408}" sibTransId="{7DC548C1-2B5F-A346-BB59-3D0338875ADE}"/>
    <dgm:cxn modelId="{A3F3AC37-3AA2-C443-8EF8-E54E6B32CD35}" srcId="{2D8F897B-F952-B34C-962F-23FDC6663653}" destId="{4649AAB9-5364-0140-85DD-E6F07CDB4548}" srcOrd="2" destOrd="0" parTransId="{2F7ACC94-670D-484A-A77B-CD4001FFCB37}" sibTransId="{750FD220-31BC-E648-A02C-0DD98DA8B71F}"/>
    <dgm:cxn modelId="{3E08F43A-B644-E34A-B947-974136D2CE21}" srcId="{756F4324-79A3-3146-899B-EA459B145CBD}" destId="{C9D462D8-2D93-6242-AC2A-997F3F0D80B9}" srcOrd="1" destOrd="0" parTransId="{C5B1A315-5098-1940-974D-27568A34EBFE}" sibTransId="{BC5B27B7-B98E-3648-A00C-7EA125D955C5}"/>
    <dgm:cxn modelId="{2A15A042-329D-9E42-A196-7C6436EA4795}" type="presOf" srcId="{0DB52236-1EE7-8D42-9FEC-DBFA3F2E9499}" destId="{BBDF245E-AFE1-F94B-9523-396723E117A6}" srcOrd="0" destOrd="2" presId="urn:microsoft.com/office/officeart/2005/8/layout/vList5"/>
    <dgm:cxn modelId="{5E586456-0959-DF40-B7CB-86C0FE356AC9}" srcId="{4649AAB9-5364-0140-85DD-E6F07CDB4548}" destId="{81C6DED9-B747-0446-A24C-DCFE52416306}" srcOrd="1" destOrd="0" parTransId="{F129F9A9-BCBF-0A49-A50E-287683449E56}" sibTransId="{487F049B-055B-BC46-95EE-E9BBDDCBB0DB}"/>
    <dgm:cxn modelId="{D280AD64-79B6-B741-9DFB-BB88CC86032A}" srcId="{2D8F897B-F952-B34C-962F-23FDC6663653}" destId="{85A5B302-2453-DA4A-A510-E695766837B4}" srcOrd="0" destOrd="0" parTransId="{1EA03AE1-CFFA-0040-82FF-B42F60A3126B}" sibTransId="{27888DF2-D03C-2E4B-9004-296FFB0BDFEA}"/>
    <dgm:cxn modelId="{4F410C6E-B9B9-3945-BC18-93FC4B6E0405}" type="presOf" srcId="{4223A5B2-AE2C-514A-AD2B-E252937702E1}" destId="{3536793A-A4FA-1640-81C3-5CB14BC8C7A3}" srcOrd="0" destOrd="1" presId="urn:microsoft.com/office/officeart/2005/8/layout/vList5"/>
    <dgm:cxn modelId="{DAA54971-42CB-7F43-BC60-C563B796E266}" type="presOf" srcId="{C68AD0D8-B8D8-0A42-A6B4-1D39F1E64D3A}" destId="{3536793A-A4FA-1640-81C3-5CB14BC8C7A3}" srcOrd="0" destOrd="0" presId="urn:microsoft.com/office/officeart/2005/8/layout/vList5"/>
    <dgm:cxn modelId="{61864578-7FD5-C548-9B7D-A4202CBF838F}" type="presOf" srcId="{81C6DED9-B747-0446-A24C-DCFE52416306}" destId="{A94449DF-89F9-4B4D-9435-B03E31D2326E}" srcOrd="0" destOrd="1" presId="urn:microsoft.com/office/officeart/2005/8/layout/vList5"/>
    <dgm:cxn modelId="{2324FD78-E224-FD40-AF85-2DEC496D0485}" type="presOf" srcId="{4649AAB9-5364-0140-85DD-E6F07CDB4548}" destId="{384C3695-A36F-4D41-BB3D-ECAFB9658ABB}" srcOrd="0" destOrd="0" presId="urn:microsoft.com/office/officeart/2005/8/layout/vList5"/>
    <dgm:cxn modelId="{C779FE7F-2D93-314D-8278-82B14BB0AE7E}" type="presOf" srcId="{644CFB36-0A46-C341-921F-7042972999F2}" destId="{A94449DF-89F9-4B4D-9435-B03E31D2326E}" srcOrd="0" destOrd="0" presId="urn:microsoft.com/office/officeart/2005/8/layout/vList5"/>
    <dgm:cxn modelId="{C7EF9780-7F85-F64A-BE41-62C5395F9C59}" type="presOf" srcId="{2D8F897B-F952-B34C-962F-23FDC6663653}" destId="{D803BC55-C429-9149-A240-D3148D5A311F}" srcOrd="0" destOrd="0" presId="urn:microsoft.com/office/officeart/2005/8/layout/vList5"/>
    <dgm:cxn modelId="{9F65D98A-120B-4543-A09A-55E9195508B9}" srcId="{4649AAB9-5364-0140-85DD-E6F07CDB4548}" destId="{644CFB36-0A46-C341-921F-7042972999F2}" srcOrd="0" destOrd="0" parTransId="{73EC06D8-38EF-5C4A-A127-03239B9BBB66}" sibTransId="{0D490999-94EE-7846-B53C-70F90926756E}"/>
    <dgm:cxn modelId="{F9574597-DA54-C54E-A45B-566209BB51DE}" type="presOf" srcId="{85A5B302-2453-DA4A-A510-E695766837B4}" destId="{C84266F3-F986-E048-B5C9-8739938361D2}" srcOrd="0" destOrd="0" presId="urn:microsoft.com/office/officeart/2005/8/layout/vList5"/>
    <dgm:cxn modelId="{0F6FD39D-B6C5-0645-A860-CD41EF6F9516}" srcId="{85A5B302-2453-DA4A-A510-E695766837B4}" destId="{C68AD0D8-B8D8-0A42-A6B4-1D39F1E64D3A}" srcOrd="0" destOrd="0" parTransId="{2BCE5EE3-498E-864C-B24A-A89C5C9563B2}" sibTransId="{72481E0E-FFCC-334F-8434-2E49C0D6AAC8}"/>
    <dgm:cxn modelId="{00B527A6-735B-8649-BFD8-D02A333EB120}" type="presOf" srcId="{C9D462D8-2D93-6242-AC2A-997F3F0D80B9}" destId="{BBDF245E-AFE1-F94B-9523-396723E117A6}" srcOrd="0" destOrd="1" presId="urn:microsoft.com/office/officeart/2005/8/layout/vList5"/>
    <dgm:cxn modelId="{02449DED-86B6-8147-A3F3-0B0D01F7C5B3}" type="presOf" srcId="{756F4324-79A3-3146-899B-EA459B145CBD}" destId="{16EC1990-1371-3D4F-BBBF-92EC30DF0541}" srcOrd="0" destOrd="0" presId="urn:microsoft.com/office/officeart/2005/8/layout/vList5"/>
    <dgm:cxn modelId="{B5049DEF-6013-0E4A-8EC0-C2B19F874EA8}" srcId="{85A5B302-2453-DA4A-A510-E695766837B4}" destId="{4223A5B2-AE2C-514A-AD2B-E252937702E1}" srcOrd="1" destOrd="0" parTransId="{1D060487-7671-A446-83F9-855066DB79CB}" sibTransId="{EA650678-26D4-4948-867D-646A95E9888F}"/>
    <dgm:cxn modelId="{7F5EB1F9-C656-CE46-9EEB-BA0CE28D2281}" srcId="{756F4324-79A3-3146-899B-EA459B145CBD}" destId="{0DB52236-1EE7-8D42-9FEC-DBFA3F2E9499}" srcOrd="2" destOrd="0" parTransId="{46085D98-BD96-C947-866B-125AE6432B46}" sibTransId="{4A61C80C-0623-044F-959A-7FB347EB6E6C}"/>
    <dgm:cxn modelId="{5AA74CBA-BE14-6244-A48C-8349F7F85EC7}" type="presParOf" srcId="{D803BC55-C429-9149-A240-D3148D5A311F}" destId="{B10E6989-6C69-0B4B-94A6-CAB1DD59CBF9}" srcOrd="0" destOrd="0" presId="urn:microsoft.com/office/officeart/2005/8/layout/vList5"/>
    <dgm:cxn modelId="{E409E159-E83E-F148-A47D-CC55F0D9DAC0}" type="presParOf" srcId="{B10E6989-6C69-0B4B-94A6-CAB1DD59CBF9}" destId="{C84266F3-F986-E048-B5C9-8739938361D2}" srcOrd="0" destOrd="0" presId="urn:microsoft.com/office/officeart/2005/8/layout/vList5"/>
    <dgm:cxn modelId="{4A827D95-8CA5-7F4E-AA09-8F0BF9EC06D8}" type="presParOf" srcId="{B10E6989-6C69-0B4B-94A6-CAB1DD59CBF9}" destId="{3536793A-A4FA-1640-81C3-5CB14BC8C7A3}" srcOrd="1" destOrd="0" presId="urn:microsoft.com/office/officeart/2005/8/layout/vList5"/>
    <dgm:cxn modelId="{7DF929FA-9164-A94B-A770-9E6D088B8796}" type="presParOf" srcId="{D803BC55-C429-9149-A240-D3148D5A311F}" destId="{3D1BE254-478D-7441-8CBC-20BBE3512D9A}" srcOrd="1" destOrd="0" presId="urn:microsoft.com/office/officeart/2005/8/layout/vList5"/>
    <dgm:cxn modelId="{92D78FA5-367A-B54B-8C90-60B82101C240}" type="presParOf" srcId="{D803BC55-C429-9149-A240-D3148D5A311F}" destId="{8532810E-F1CF-244C-BC40-FC7CC4519C1D}" srcOrd="2" destOrd="0" presId="urn:microsoft.com/office/officeart/2005/8/layout/vList5"/>
    <dgm:cxn modelId="{6FD7BAF9-EEBF-0945-B845-DA5F6B149FB7}" type="presParOf" srcId="{8532810E-F1CF-244C-BC40-FC7CC4519C1D}" destId="{16EC1990-1371-3D4F-BBBF-92EC30DF0541}" srcOrd="0" destOrd="0" presId="urn:microsoft.com/office/officeart/2005/8/layout/vList5"/>
    <dgm:cxn modelId="{E830152B-BEB4-584B-8D25-945F44469EF3}" type="presParOf" srcId="{8532810E-F1CF-244C-BC40-FC7CC4519C1D}" destId="{BBDF245E-AFE1-F94B-9523-396723E117A6}" srcOrd="1" destOrd="0" presId="urn:microsoft.com/office/officeart/2005/8/layout/vList5"/>
    <dgm:cxn modelId="{DC1AD452-B6DC-3C49-9B1A-DFE811574019}" type="presParOf" srcId="{D803BC55-C429-9149-A240-D3148D5A311F}" destId="{BB105ED2-3247-604A-9165-A25390654B15}" srcOrd="3" destOrd="0" presId="urn:microsoft.com/office/officeart/2005/8/layout/vList5"/>
    <dgm:cxn modelId="{771EABBD-6C6C-8E45-9929-F305442C9A6F}" type="presParOf" srcId="{D803BC55-C429-9149-A240-D3148D5A311F}" destId="{5296C540-DEC3-EF48-A822-738FB508485C}" srcOrd="4" destOrd="0" presId="urn:microsoft.com/office/officeart/2005/8/layout/vList5"/>
    <dgm:cxn modelId="{CE2979D7-16DB-CB45-97C5-353E28892C22}" type="presParOf" srcId="{5296C540-DEC3-EF48-A822-738FB508485C}" destId="{384C3695-A36F-4D41-BB3D-ECAFB9658ABB}" srcOrd="0" destOrd="0" presId="urn:microsoft.com/office/officeart/2005/8/layout/vList5"/>
    <dgm:cxn modelId="{390CB663-BA45-A849-AC2C-37AF97F9EDD2}" type="presParOf" srcId="{5296C540-DEC3-EF48-A822-738FB508485C}" destId="{A94449DF-89F9-4B4D-9435-B03E31D2326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6793A-A4FA-1640-81C3-5CB14BC8C7A3}">
      <dsp:nvSpPr>
        <dsp:cNvPr id="0" name=""/>
        <dsp:cNvSpPr/>
      </dsp:nvSpPr>
      <dsp:spPr>
        <a:xfrm rot="5400000">
          <a:off x="6108966" y="-2425776"/>
          <a:ext cx="1146658" cy="6289219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kern="1200" dirty="0"/>
            <a:t>Task</a:t>
          </a:r>
          <a:r>
            <a:rPr lang="zh-Hans" altLang="en-US" sz="2800" kern="1200" dirty="0"/>
            <a:t> </a:t>
          </a:r>
          <a:r>
            <a:rPr lang="en-US" altLang="zh-Hans" sz="2800" kern="1200" dirty="0"/>
            <a:t>model</a:t>
          </a: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kern="1200" dirty="0"/>
            <a:t>Actor model</a:t>
          </a:r>
          <a:endParaRPr lang="zh-CN" altLang="en-US" sz="2800" kern="1200" dirty="0"/>
        </a:p>
      </dsp:txBody>
      <dsp:txXfrm rot="-5400000">
        <a:off x="3537686" y="201479"/>
        <a:ext cx="6233244" cy="1034708"/>
      </dsp:txXfrm>
    </dsp:sp>
    <dsp:sp modelId="{C84266F3-F986-E048-B5C9-8739938361D2}">
      <dsp:nvSpPr>
        <dsp:cNvPr id="0" name=""/>
        <dsp:cNvSpPr/>
      </dsp:nvSpPr>
      <dsp:spPr>
        <a:xfrm>
          <a:off x="0" y="2171"/>
          <a:ext cx="3537686" cy="143332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Programming and Computation Layer</a:t>
          </a:r>
          <a:endParaRPr lang="zh-CN" altLang="en-US" sz="3000" kern="1200" dirty="0"/>
        </a:p>
      </dsp:txBody>
      <dsp:txXfrm>
        <a:off x="69969" y="72140"/>
        <a:ext cx="3397748" cy="1293385"/>
      </dsp:txXfrm>
    </dsp:sp>
    <dsp:sp modelId="{BBDF245E-AFE1-F94B-9523-396723E117A6}">
      <dsp:nvSpPr>
        <dsp:cNvPr id="0" name=""/>
        <dsp:cNvSpPr/>
      </dsp:nvSpPr>
      <dsp:spPr>
        <a:xfrm rot="5400000">
          <a:off x="6108966" y="-920787"/>
          <a:ext cx="1146658" cy="6289219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Driver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Worker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Actor</a:t>
          </a:r>
          <a:endParaRPr lang="zh-CN" altLang="en-US" sz="2400" kern="1200" dirty="0"/>
        </a:p>
      </dsp:txBody>
      <dsp:txXfrm rot="-5400000">
        <a:off x="3537686" y="1706468"/>
        <a:ext cx="6233244" cy="1034708"/>
      </dsp:txXfrm>
    </dsp:sp>
    <dsp:sp modelId="{16EC1990-1371-3D4F-BBBF-92EC30DF0541}">
      <dsp:nvSpPr>
        <dsp:cNvPr id="0" name=""/>
        <dsp:cNvSpPr/>
      </dsp:nvSpPr>
      <dsp:spPr>
        <a:xfrm>
          <a:off x="0" y="1507160"/>
          <a:ext cx="3537686" cy="1433323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Application Layer</a:t>
          </a:r>
          <a:endParaRPr lang="zh-CN" altLang="en-US" sz="3000" kern="1200" dirty="0"/>
        </a:p>
      </dsp:txBody>
      <dsp:txXfrm>
        <a:off x="69969" y="1577129"/>
        <a:ext cx="3397748" cy="1293385"/>
      </dsp:txXfrm>
    </dsp:sp>
    <dsp:sp modelId="{A94449DF-89F9-4B4D-9435-B03E31D2326E}">
      <dsp:nvSpPr>
        <dsp:cNvPr id="0" name=""/>
        <dsp:cNvSpPr/>
      </dsp:nvSpPr>
      <dsp:spPr>
        <a:xfrm rot="5400000">
          <a:off x="6108966" y="584201"/>
          <a:ext cx="1146658" cy="6289219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700" kern="1200" dirty="0"/>
            <a:t>Global Control Store</a:t>
          </a:r>
          <a:endParaRPr lang="zh-CN" alt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700" kern="1200" dirty="0"/>
            <a:t>Bottom-up Distributed Scheduler</a:t>
          </a:r>
          <a:endParaRPr lang="zh-CN" altLang="en-US" sz="2700" kern="1200" dirty="0"/>
        </a:p>
      </dsp:txBody>
      <dsp:txXfrm rot="-5400000">
        <a:off x="3537686" y="3211457"/>
        <a:ext cx="6233244" cy="1034708"/>
      </dsp:txXfrm>
    </dsp:sp>
    <dsp:sp modelId="{384C3695-A36F-4D41-BB3D-ECAFB9658ABB}">
      <dsp:nvSpPr>
        <dsp:cNvPr id="0" name=""/>
        <dsp:cNvSpPr/>
      </dsp:nvSpPr>
      <dsp:spPr>
        <a:xfrm>
          <a:off x="0" y="3012150"/>
          <a:ext cx="3537686" cy="1433323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System Layer</a:t>
          </a:r>
          <a:endParaRPr lang="zh-CN" altLang="en-US" sz="3000" kern="1200" dirty="0"/>
        </a:p>
      </dsp:txBody>
      <dsp:txXfrm>
        <a:off x="69969" y="3082119"/>
        <a:ext cx="3397748" cy="1293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9510A-14EB-E14E-85C9-BBE9B4F41990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1F293-671E-0944-B0F0-8F761FA0F8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473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1F293-671E-0944-B0F0-8F761FA0F84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1487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1F293-671E-0944-B0F0-8F761FA0F84F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0130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1F293-671E-0944-B0F0-8F761FA0F84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8674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1F293-671E-0944-B0F0-8F761FA0F84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2863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1F293-671E-0944-B0F0-8F761FA0F84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191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1F293-671E-0944-B0F0-8F761FA0F84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9755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1F293-671E-0944-B0F0-8F761FA0F84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2105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1F293-671E-0944-B0F0-8F761FA0F84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983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1F293-671E-0944-B0F0-8F761FA0F84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5606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1F293-671E-0944-B0F0-8F761FA0F84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430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35252-B25A-C447-813A-EF0344918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04D9EE-7BCF-5F49-A6ED-57C5DE554E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F05C4-03CB-CE4F-83EF-5C1E86341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774-3BD5-204B-B1A0-B20EF514C4C7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1EAEE4-D48A-A747-A785-001ECB7A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DCEDD669-A03A-364F-B258-E63CBD8B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2F9D4-249F-084B-9B3C-6ECFC345B0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9834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512B8-EC71-B241-ADEE-7A72F758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BB540BBE-4DAB-1545-8D3B-310FF6246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EC274D-F4D0-D340-8857-4D1591923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774-3BD5-204B-B1A0-B20EF514C4C7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528C52-76F4-DB48-AB48-0C0C5061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0B7636C-8470-4E4D-9569-8B8D3317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2F9D4-249F-084B-9B3C-6ECFC345B0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307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D90C01A-1CF9-B54B-9C2D-C1B32C3558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66E31882-415C-1F4E-B0BC-09F8B72AB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7F11CE-CF49-BB4F-8B8E-0B0EA4C41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774-3BD5-204B-B1A0-B20EF514C4C7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4E4B29-8C02-984C-9E2A-9F876D378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34C22292-1013-F541-8BE4-8A77C88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2F9D4-249F-084B-9B3C-6ECFC345B0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660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C87D6-0AD0-B34A-B14D-57CCB5FC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F00B3D-1D78-DF4B-923D-D99B9076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4897FB-9175-A143-B644-7D627DDE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774-3BD5-204B-B1A0-B20EF514C4C7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5A0D7F-7C6D-1042-9E6B-A919202AD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50A50AA-6A56-8046-B409-7300BC56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2F9D4-249F-084B-9B3C-6ECFC345B0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031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15C48-FBF4-FF42-925D-992C9BFC5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15AB52-A2CC-974D-B549-3AAC23F7A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C358D8-547A-D249-BDFD-37D4B0A86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774-3BD5-204B-B1A0-B20EF514C4C7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1C7406-D926-5043-AA6C-231BD8C1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E0E4175C-7CAC-DE48-8820-6EB01EFFD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2F9D4-249F-084B-9B3C-6ECFC345B0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4559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3B3C1-7CA5-5C47-AE26-F9D2C0ED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1FD8E-BAB7-D94C-9FC4-42D3A9366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2A558D-8CDA-A64F-9B99-922D22E51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F27876-EF14-914C-8AA9-8A5F38061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774-3BD5-204B-B1A0-B20EF514C4C7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DCF062-B16A-F040-AC86-8A5F998D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2785015-1121-7041-B7EF-B3815033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2F9D4-249F-084B-9B3C-6ECFC345B0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32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08B3-3F45-2C41-8B94-7EAFEEED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10F492-B2A4-C440-8A57-441C626AB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440B68-38FE-B146-9060-932815CBB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8CBC42-B8AC-954D-AA1D-0DAC84C42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7F3442-BC69-744E-8A39-0006B4E6BD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11EDC8-A2E7-B14C-8E7A-FA29FB3F3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774-3BD5-204B-B1A0-B20EF514C4C7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73B3A1-AFBC-A54B-BAF0-7BD6C2BD0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8C60CC74-F195-854C-86B8-4786CEB3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2F9D4-249F-084B-9B3C-6ECFC345B0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080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56FD19-1903-D142-BFF7-9F830206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1BA8FA-AE70-5A4E-B8DA-3873F4F04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774-3BD5-204B-B1A0-B20EF514C4C7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B89D93-E0CB-8F48-BF05-C5C28B9F7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E54BC50B-B126-5B42-BA16-36FCA5564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2F9D4-249F-084B-9B3C-6ECFC345B0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905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A2F55A-55C4-C249-8BF4-CE901AE1E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774-3BD5-204B-B1A0-B20EF514C4C7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5294A7-838D-AA40-9407-122ACB869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17D21F0-F1D3-6743-90FB-1BC8EC6C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2F9D4-249F-084B-9B3C-6ECFC345B0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4186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6D9DA-5696-2F44-B864-B731C131D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DFC73E-C5B5-824E-838A-56970EBE8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089DA8-77A9-E946-A3E3-26006991A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BB98D4-58BE-EF4F-8084-A8CC8FCB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774-3BD5-204B-B1A0-B20EF514C4C7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D94D1A-246C-5347-9CA2-105D00EF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6FCFDA3E-0A54-E546-8F24-1C0A7E91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2F9D4-249F-084B-9B3C-6ECFC345B0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326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EF86A-A500-1340-8E1C-67A45C8D7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2B8EA5-413A-3B46-8FF9-22B103FC2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75B943-C717-BA47-A499-937005133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BCA96C-1346-B546-8DB5-670FD5E08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2774-3BD5-204B-B1A0-B20EF514C4C7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13E700-09C0-864B-BA76-91AE6C38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0A8921ED-4075-CC4C-9FF0-E490181E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2F9D4-249F-084B-9B3C-6ECFC345B0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878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402D68-62C5-7441-ACD9-2996FE03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7A5722-749C-F041-A4A9-E051A11F7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FB9673-B5F0-F34F-ADE5-39763DF7B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62774-3BD5-204B-B1A0-B20EF514C4C7}" type="datetimeFigureOut">
              <a:rPr kumimoji="1" lang="zh-CN" altLang="en-US" smtClean="0"/>
              <a:t>2018/11/5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E1728B-B022-6440-9736-5982D4DE4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ED0DD02-5AAA-7343-A1D0-A5CA1567F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2F9D4-249F-084B-9B3C-6ECFC345B0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161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DD4F6-DA81-284B-AEBF-8622DCEFF3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Ray: A Distributed Framework for Emerging AI Applications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28DFE1-888A-EB45-A16A-CAE550522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Philipp Moritz, Robert Nishihara, Stephanie Wang, Alexey </a:t>
            </a:r>
            <a:r>
              <a:rPr lang="en-US" altLang="zh-CN" dirty="0" err="1"/>
              <a:t>Tumanov</a:t>
            </a:r>
            <a:r>
              <a:rPr lang="en-US" altLang="zh-CN" dirty="0"/>
              <a:t>, Richard </a:t>
            </a:r>
            <a:r>
              <a:rPr lang="en-US" altLang="zh-CN" dirty="0" err="1"/>
              <a:t>Liaw</a:t>
            </a:r>
            <a:r>
              <a:rPr lang="en-US" altLang="zh-CN" dirty="0"/>
              <a:t>, Eric Liang, </a:t>
            </a:r>
            <a:r>
              <a:rPr lang="en-US" altLang="zh-CN" dirty="0" err="1"/>
              <a:t>Melih</a:t>
            </a:r>
            <a:r>
              <a:rPr lang="en-US" altLang="zh-CN" dirty="0"/>
              <a:t> </a:t>
            </a:r>
            <a:r>
              <a:rPr lang="en-US" altLang="zh-CN" dirty="0" err="1"/>
              <a:t>Elibol</a:t>
            </a:r>
            <a:r>
              <a:rPr lang="en-US" altLang="zh-CN" dirty="0"/>
              <a:t>, </a:t>
            </a:r>
            <a:r>
              <a:rPr lang="en-US" altLang="zh-CN" dirty="0" err="1"/>
              <a:t>Zongheng</a:t>
            </a:r>
            <a:r>
              <a:rPr lang="en-US" altLang="zh-CN" dirty="0"/>
              <a:t> Yang, William Paul, Michael I. Jordan, Ion </a:t>
            </a:r>
            <a:r>
              <a:rPr lang="en-US" altLang="zh-CN" dirty="0" err="1"/>
              <a:t>Stoica</a:t>
            </a:r>
            <a:endParaRPr lang="en-US" altLang="zh-CN" dirty="0"/>
          </a:p>
          <a:p>
            <a:r>
              <a:rPr lang="en-US" altLang="zh-CN" dirty="0"/>
              <a:t>University of California, Berkeley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7499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6D10C-7462-5541-B25C-05B0B4CE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Ray API</a:t>
            </a:r>
            <a:endParaRPr kumimoji="1"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804F4532-93CF-2D4A-96DF-74E3572899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3498877"/>
              </p:ext>
            </p:extLst>
          </p:nvPr>
        </p:nvGraphicFramePr>
        <p:xfrm>
          <a:off x="838200" y="1547833"/>
          <a:ext cx="10515600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24418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85347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Description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43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Futures = </a:t>
                      </a: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f.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remote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args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Execute function f() remotely. f() takes either object values or futures as arguments,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returns a list of futures. This is a non-blocking call.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37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Obj_list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ray.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(futures)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the values associated with a list of futures. This is a blocking call.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268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Ray.</a:t>
                      </a:r>
                      <a:r>
                        <a:rPr lang="en-US" altLang="zh-CN" sz="24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wait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(futures, k, timeout)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Given a list of futures, return the futures whose corresponding tasks have completed as soon as either k of the tasks have completed or the timeout expires.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439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actor = 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Class.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remote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args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Futures = 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actor.method.</a:t>
                      </a:r>
                      <a:r>
                        <a:rPr lang="en-US" altLang="zh-CN" sz="20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remote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args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Instantiate class Class as a remote actor, and return a reference to it. Call a method on the remote actor and return a list of futures. This is a non-blocking call.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941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081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17BD6-C5F9-3241-AAE6-39E37570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 program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D6119D-73F0-5149-8610-C89569E97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0"/>
          <a:stretch/>
        </p:blipFill>
        <p:spPr>
          <a:xfrm>
            <a:off x="5664200" y="1332258"/>
            <a:ext cx="5689600" cy="482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5310BF-A0FF-0347-8E87-3F94E1EC7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9927"/>
            <a:ext cx="4826000" cy="42799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300B79D-3A24-D140-BA48-7EEB7505C8C4}"/>
              </a:ext>
            </a:extLst>
          </p:cNvPr>
          <p:cNvSpPr/>
          <p:nvPr/>
        </p:nvSpPr>
        <p:spPr>
          <a:xfrm>
            <a:off x="6011056" y="3597639"/>
            <a:ext cx="5456419" cy="374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B3CF03F-8098-4047-9B27-94151DF43667}"/>
              </a:ext>
            </a:extLst>
          </p:cNvPr>
          <p:cNvSpPr txBox="1"/>
          <p:nvPr/>
        </p:nvSpPr>
        <p:spPr>
          <a:xfrm>
            <a:off x="10343213" y="2953062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Actor</a:t>
            </a:r>
            <a:endParaRPr kumimoji="1" lang="zh-CN" altLang="en-US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8C494B-C570-2149-92F2-5DB2CEB0F53E}"/>
              </a:ext>
            </a:extLst>
          </p:cNvPr>
          <p:cNvSpPr/>
          <p:nvPr/>
        </p:nvSpPr>
        <p:spPr>
          <a:xfrm>
            <a:off x="7225260" y="3129051"/>
            <a:ext cx="2353456" cy="374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13D6FE-F552-9846-A3F7-50D639F189BE}"/>
              </a:ext>
            </a:extLst>
          </p:cNvPr>
          <p:cNvSpPr/>
          <p:nvPr/>
        </p:nvSpPr>
        <p:spPr>
          <a:xfrm>
            <a:off x="6628152" y="5435314"/>
            <a:ext cx="4725648" cy="374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161C94-D4A2-7543-82DD-7261F1FDDB31}"/>
              </a:ext>
            </a:extLst>
          </p:cNvPr>
          <p:cNvSpPr txBox="1"/>
          <p:nvPr/>
        </p:nvSpPr>
        <p:spPr>
          <a:xfrm>
            <a:off x="10699234" y="46006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Task</a:t>
            </a:r>
            <a:endParaRPr kumimoji="1" lang="zh-CN" altLang="en-US" b="1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63FB174E-4907-704A-AE36-8C802DB391C5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9578716" y="3316428"/>
            <a:ext cx="1120518" cy="1468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E5C7D824-2D98-EC44-A58B-1B992615FDB3}"/>
              </a:ext>
            </a:extLst>
          </p:cNvPr>
          <p:cNvCxnSpPr>
            <a:stCxn id="14" idx="0"/>
          </p:cNvCxnSpPr>
          <p:nvPr/>
        </p:nvCxnSpPr>
        <p:spPr>
          <a:xfrm flipV="1">
            <a:off x="8990976" y="4942168"/>
            <a:ext cx="1729904" cy="493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67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3" grpId="1" animBg="1"/>
      <p:bldP spid="14" grpId="0" animBg="1"/>
      <p:bldP spid="14" grpId="1" animBg="1"/>
      <p:bldP spid="15" grpId="0"/>
      <p:bldP spid="1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46F01-315F-6341-9842-9B056C09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Application layer architecture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F198B4-B0F5-0549-8A34-EC01CFAF1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Driver: A process executing the user program</a:t>
            </a:r>
          </a:p>
          <a:p>
            <a:r>
              <a:rPr kumimoji="1" lang="en-US" altLang="zh-CN" sz="3200" dirty="0"/>
              <a:t>Worker: A stateless process that executes tasks (remote functions) invoked by a driver or another worker</a:t>
            </a:r>
          </a:p>
          <a:p>
            <a:r>
              <a:rPr kumimoji="1" lang="en-US" altLang="zh-CN" sz="3200" dirty="0"/>
              <a:t>Actor: A </a:t>
            </a:r>
            <a:r>
              <a:rPr kumimoji="1" lang="en-US" altLang="zh-CN" sz="3200" dirty="0" err="1"/>
              <a:t>stateful</a:t>
            </a:r>
            <a:r>
              <a:rPr kumimoji="1" lang="en-US" altLang="zh-CN" sz="3200" dirty="0"/>
              <a:t> process that executes methods it exposes when invoked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23125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9E882-9FF7-0145-8D56-17704952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System layer architecture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4D045B-E1F9-344B-86C7-2DDC33A13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Decouple the storage of control plane information from the logic implementation</a:t>
            </a:r>
          </a:p>
          <a:p>
            <a:r>
              <a:rPr kumimoji="1" lang="en-US" altLang="zh-CN" dirty="0"/>
              <a:t>Global control store (GCS)</a:t>
            </a:r>
          </a:p>
          <a:p>
            <a:r>
              <a:rPr kumimoji="1" lang="en-US" altLang="zh-CN" dirty="0"/>
              <a:t>Bottom-up distributed scheduler</a:t>
            </a:r>
          </a:p>
          <a:p>
            <a:r>
              <a:rPr kumimoji="1" lang="en-US" altLang="zh-CN" dirty="0"/>
              <a:t>In-memory object store (Used to store inputs and outputs)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0925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C36D8-F157-E94A-9DD5-176FC172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Global Control </a:t>
            </a:r>
            <a:r>
              <a:rPr kumimoji="1" lang="en-US" altLang="zh-Hans" dirty="0"/>
              <a:t>Store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2B56BF-4D95-3047-AD0A-2749B3F31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Maintain the entire control state of the system, including:</a:t>
            </a:r>
          </a:p>
          <a:p>
            <a:pPr lvl="1"/>
            <a:r>
              <a:rPr kumimoji="1" lang="en-US" altLang="zh-CN" dirty="0"/>
              <a:t>Specification of every task</a:t>
            </a:r>
          </a:p>
          <a:p>
            <a:pPr lvl="1"/>
            <a:r>
              <a:rPr kumimoji="1" lang="en-US" altLang="zh-CN" dirty="0"/>
              <a:t>Code for every remote function</a:t>
            </a:r>
          </a:p>
          <a:p>
            <a:pPr lvl="1"/>
            <a:r>
              <a:rPr kumimoji="1" lang="en-US" altLang="zh-CN" dirty="0"/>
              <a:t>Computation graph</a:t>
            </a:r>
          </a:p>
          <a:p>
            <a:pPr lvl="1"/>
            <a:r>
              <a:rPr kumimoji="1" lang="en-US" altLang="zh-CN" dirty="0"/>
              <a:t>Current locations of all objects</a:t>
            </a:r>
          </a:p>
          <a:p>
            <a:pPr lvl="1"/>
            <a:r>
              <a:rPr kumimoji="1" lang="en-US" altLang="zh-CN" dirty="0"/>
              <a:t>Every scheduling event</a:t>
            </a:r>
          </a:p>
          <a:p>
            <a:r>
              <a:rPr kumimoji="1" lang="en-US" altLang="zh-CN" dirty="0"/>
              <a:t>Achieving properties</a:t>
            </a:r>
          </a:p>
          <a:p>
            <a:pPr lvl="1"/>
            <a:r>
              <a:rPr kumimoji="1" lang="en-US" altLang="zh-CN" dirty="0"/>
              <a:t>Fault tolerance</a:t>
            </a:r>
          </a:p>
          <a:p>
            <a:pPr lvl="1"/>
            <a:r>
              <a:rPr kumimoji="1" lang="en-US" altLang="zh-CN" dirty="0"/>
              <a:t>Low latency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8561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52CCF-5A4B-5143-A1E9-9FBBA095E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Global Control Store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35A9FAA-D765-BC44-906B-302C5F4FF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8332" y="1825625"/>
            <a:ext cx="71353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31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E1426-C74C-B643-955F-56B19703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Bottom-up Distributed Scheduler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F332F2-E4FF-4F4B-A7C9-125A3EC15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2-level hierarchical scheduler, with a global scheduler and per-node local schedulers</a:t>
            </a:r>
          </a:p>
          <a:p>
            <a:r>
              <a:rPr kumimoji="1" lang="en-US" altLang="zh-CN" dirty="0"/>
              <a:t>A task is first submitted to local scheduler</a:t>
            </a:r>
          </a:p>
          <a:p>
            <a:r>
              <a:rPr kumimoji="1" lang="en-US" altLang="zh-CN" dirty="0"/>
              <a:t>If the local scheduler decides not to schedule locally, forwards to the global scheduler</a:t>
            </a:r>
          </a:p>
          <a:p>
            <a:r>
              <a:rPr kumimoji="1" lang="en-US" altLang="zh-CN" dirty="0"/>
              <a:t>Schedule according to each node`s load and task`s constraints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289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48D54-F3BD-BB40-93ED-B50E70A9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Bottom-up Distributed Scheduler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E42C25C-9426-FB43-9895-62B05F16A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437" y="1825625"/>
            <a:ext cx="78551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01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054CB-AD00-464B-A7EC-92DDD64C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 Walk-through Example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8A9643A-AFD1-8344-BE74-38E1D25AD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598" y="1690688"/>
            <a:ext cx="8052803" cy="4063206"/>
          </a:xfrm>
        </p:spPr>
      </p:pic>
    </p:spTree>
    <p:extLst>
      <p:ext uri="{BB962C8B-B14F-4D97-AF65-F5344CB8AC3E}">
        <p14:creationId xmlns:p14="http://schemas.microsoft.com/office/powerpoint/2010/main" val="2175015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ACCFE-E0F8-9941-B2D8-C480DE3D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A Walk-through Example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BC3D4D2-7C0D-C845-8D79-FAC56272C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275" y="1690688"/>
            <a:ext cx="7723449" cy="3998359"/>
          </a:xfrm>
        </p:spPr>
      </p:pic>
    </p:spTree>
    <p:extLst>
      <p:ext uri="{BB962C8B-B14F-4D97-AF65-F5344CB8AC3E}">
        <p14:creationId xmlns:p14="http://schemas.microsoft.com/office/powerpoint/2010/main" val="3509730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A564E-4DC2-704D-9709-8D9C67EC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160AE4-C48E-DA43-902A-A2DD0F1ED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Current AI applications: A model is trained offline and deployed to serve predictions online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D6F8FD-ADBC-B343-A13B-8F9312B96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07" y="2735454"/>
            <a:ext cx="6770386" cy="332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13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CB96C5-7524-F848-A115-8FE10E1D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6CD6C-5679-1B42-9B05-9E87B5E42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Scalability</a:t>
            </a:r>
          </a:p>
          <a:p>
            <a:r>
              <a:rPr kumimoji="1" lang="en-US" altLang="zh-CN" sz="3200" dirty="0"/>
              <a:t>Fault tolerance</a:t>
            </a:r>
          </a:p>
          <a:p>
            <a:r>
              <a:rPr kumimoji="1" lang="en-US" altLang="zh-CN" sz="3200" dirty="0"/>
              <a:t>RL application performance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00554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4BD25-26F8-7F45-BF37-501DA5E81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Scalability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D9CEE30-C6F9-3E4E-B264-B83B9EBD4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151484"/>
            <a:ext cx="6024781" cy="276274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77E172-65D0-D142-8A6F-77F6C9F7C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31" y="2083893"/>
            <a:ext cx="5484388" cy="28303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54FBF14-E997-0749-83F8-BDA9EC6F056C}"/>
              </a:ext>
            </a:extLst>
          </p:cNvPr>
          <p:cNvSpPr txBox="1"/>
          <p:nvPr/>
        </p:nvSpPr>
        <p:spPr>
          <a:xfrm>
            <a:off x="2231429" y="5122768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End-to-end scalability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E5099A-48ED-4F41-9C47-802D89856736}"/>
              </a:ext>
            </a:extLst>
          </p:cNvPr>
          <p:cNvSpPr txBox="1"/>
          <p:nvPr/>
        </p:nvSpPr>
        <p:spPr>
          <a:xfrm>
            <a:off x="8261844" y="5122768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Load balancing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196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69A0E-A7F5-744C-80BE-84857B1C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Fault tolerance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D025EA-B3F8-4A4D-BF00-75BBA1EF3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3395" cy="4351338"/>
          </a:xfrm>
        </p:spPr>
        <p:txBody>
          <a:bodyPr/>
          <a:lstStyle/>
          <a:p>
            <a:r>
              <a:rPr kumimoji="1" lang="en-US" altLang="zh-CN" dirty="0"/>
              <a:t>Nodes are killed at t=25s, 50s, 100s</a:t>
            </a:r>
          </a:p>
          <a:p>
            <a:r>
              <a:rPr kumimoji="1" lang="en-US" altLang="zh-CN" dirty="0"/>
              <a:t>Local scheduler reconstruct the results according to the lineage stored in GCS</a:t>
            </a:r>
          </a:p>
          <a:p>
            <a:r>
              <a:rPr kumimoji="1" lang="en-US" altLang="zh-CN" dirty="0"/>
              <a:t>Per-node throughput remains stable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4AA0F5-D4DD-C740-80D4-AA465100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1958674"/>
            <a:ext cx="59944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55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11998-1955-E748-8781-18D49CDA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RL application performance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01B245-B919-784C-995B-297E0FD46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Ray outperforms systems specifically built for two algorithms: evolution strategies and proximal policy optimization (PPO)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C8E38E-AD76-A141-BED1-116E2F2E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646866"/>
            <a:ext cx="6972300" cy="3162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435E59B-BA3F-1642-BECB-057D2E254135}"/>
              </a:ext>
            </a:extLst>
          </p:cNvPr>
          <p:cNvSpPr txBox="1"/>
          <p:nvPr/>
        </p:nvSpPr>
        <p:spPr>
          <a:xfrm>
            <a:off x="3402957" y="5942568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Evolution Strategies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BB16E5-2E74-064B-8AE8-2D42B3373EEC}"/>
              </a:ext>
            </a:extLst>
          </p:cNvPr>
          <p:cNvSpPr txBox="1"/>
          <p:nvPr/>
        </p:nvSpPr>
        <p:spPr>
          <a:xfrm>
            <a:off x="7618071" y="594256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PPO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277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19E13-34DB-9940-8282-DE5D7853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C69AF1-966F-B140-A5CC-986228AAF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 dynamic task graph computation system tailored for RL applications</a:t>
            </a:r>
          </a:p>
          <a:p>
            <a:r>
              <a:rPr kumimoji="1" lang="en-US" altLang="zh-CN" dirty="0"/>
              <a:t>Useful for implementing systems using RL algorithms</a:t>
            </a:r>
          </a:p>
          <a:p>
            <a:r>
              <a:rPr kumimoji="1" lang="en-US" altLang="zh-CN" dirty="0"/>
              <a:t>Cluster scheduling for fine-grained heterogeneous tasks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3590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2807A-9D72-3C4A-B2F2-3119ACEC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27A51C-F43E-0149-B174-B468DF92F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285071" cy="4351338"/>
          </a:xfrm>
        </p:spPr>
        <p:txBody>
          <a:bodyPr/>
          <a:lstStyle/>
          <a:p>
            <a:r>
              <a:rPr kumimoji="1" lang="en-US" altLang="zh-CN" dirty="0"/>
              <a:t>Emerging AI applications</a:t>
            </a:r>
          </a:p>
          <a:p>
            <a:r>
              <a:rPr kumimoji="1" lang="en-US" altLang="zh-CN" dirty="0"/>
              <a:t>Face dynamic environment and take actions in real-time</a:t>
            </a:r>
          </a:p>
          <a:p>
            <a:r>
              <a:rPr kumimoji="1" lang="en-US" altLang="zh-CN" dirty="0"/>
              <a:t>Aligned with the paradigm of reinforcement learning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11174A-1C19-FB43-9873-266C05FBF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40" y="3854947"/>
            <a:ext cx="1593849" cy="15938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66FFA1-2278-0347-AE88-3A084540B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930" y="4077355"/>
            <a:ext cx="1887070" cy="14153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67846F-06E2-BD4B-9462-2EDCBFF6B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510" y="3576107"/>
            <a:ext cx="1577460" cy="21515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54DC50-7EA0-A444-A751-305525AC4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499" y="4080243"/>
            <a:ext cx="1276644" cy="127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8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2807A-9D72-3C4A-B2F2-3119ACEC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27A51C-F43E-0149-B174-B468DF92F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25291" cy="4351338"/>
          </a:xfrm>
        </p:spPr>
        <p:txBody>
          <a:bodyPr>
            <a:normAutofit/>
          </a:bodyPr>
          <a:lstStyle/>
          <a:p>
            <a:r>
              <a:rPr kumimoji="1" lang="en-US" altLang="zh-CN" sz="3200" dirty="0"/>
              <a:t>Characteristics of RL system</a:t>
            </a:r>
          </a:p>
          <a:p>
            <a:pPr lvl="1"/>
            <a:r>
              <a:rPr kumimoji="1" lang="en-US" altLang="zh-CN" sz="2800" dirty="0"/>
              <a:t>Rely heavily on </a:t>
            </a:r>
            <a:r>
              <a:rPr kumimoji="1" lang="en-US" altLang="zh-CN" sz="2800" b="1" dirty="0"/>
              <a:t>simulations</a:t>
            </a:r>
          </a:p>
          <a:p>
            <a:pPr lvl="1"/>
            <a:r>
              <a:rPr kumimoji="1" lang="en-US" altLang="zh-CN" sz="2800" b="1" dirty="0"/>
              <a:t>Heterogeneous</a:t>
            </a:r>
            <a:r>
              <a:rPr kumimoji="1" lang="en-US" altLang="zh-CN" sz="2800" dirty="0"/>
              <a:t> and </a:t>
            </a:r>
            <a:r>
              <a:rPr kumimoji="1" lang="en-US" altLang="zh-CN" sz="2800" b="1" dirty="0"/>
              <a:t>dynamic</a:t>
            </a:r>
            <a:r>
              <a:rPr kumimoji="1" lang="en-US" altLang="zh-CN" sz="2800" dirty="0"/>
              <a:t> computation graph</a:t>
            </a:r>
          </a:p>
          <a:p>
            <a:pPr lvl="1"/>
            <a:r>
              <a:rPr kumimoji="1" lang="en-US" altLang="zh-CN" sz="2800" dirty="0"/>
              <a:t>Perform simulation and take actions in </a:t>
            </a:r>
            <a:r>
              <a:rPr kumimoji="1" lang="en-US" altLang="zh-CN" sz="2800" b="1" dirty="0"/>
              <a:t>real-time</a:t>
            </a:r>
            <a:endParaRPr kumimoji="1"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5CD0B3-1989-1D46-B35F-BB7FFFEE1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672" y="2750803"/>
            <a:ext cx="6470073" cy="25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2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2B29B-3374-C94B-B6AF-2924FCD9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Requirements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B22859-82E0-DF4D-AD2D-CD93BEBE1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Flexibility</a:t>
            </a:r>
          </a:p>
          <a:p>
            <a:pPr lvl="1"/>
            <a:r>
              <a:rPr kumimoji="1" lang="en-US" altLang="zh-CN" dirty="0"/>
              <a:t>Training, serving, simulation</a:t>
            </a:r>
          </a:p>
          <a:p>
            <a:pPr lvl="1"/>
            <a:r>
              <a:rPr kumimoji="1" lang="en-US" altLang="zh-CN" dirty="0"/>
              <a:t>Fine-grained, heterogeneous computation</a:t>
            </a:r>
          </a:p>
          <a:p>
            <a:pPr lvl="1"/>
            <a:r>
              <a:rPr kumimoji="1" lang="en-US" altLang="zh-CN" dirty="0"/>
              <a:t>Dynamic execution</a:t>
            </a:r>
          </a:p>
          <a:p>
            <a:r>
              <a:rPr kumimoji="1" lang="en-US" altLang="zh-CN" dirty="0"/>
              <a:t>Performance</a:t>
            </a:r>
          </a:p>
          <a:p>
            <a:pPr lvl="1"/>
            <a:r>
              <a:rPr kumimoji="1" lang="en-US" altLang="zh-CN" dirty="0"/>
              <a:t>Schedule tasks in real time</a:t>
            </a:r>
          </a:p>
          <a:p>
            <a:pPr lvl="1"/>
            <a:r>
              <a:rPr kumimoji="1" lang="en-US" altLang="zh-CN" dirty="0"/>
              <a:t>Significant use of simulations</a:t>
            </a:r>
          </a:p>
          <a:p>
            <a:r>
              <a:rPr kumimoji="1" lang="en-US" altLang="zh-CN" dirty="0"/>
              <a:t>Ease of development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77AAED-92A0-7849-B288-19F8FE1C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892" y="3369317"/>
            <a:ext cx="5834908" cy="20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52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23A5E-97C9-0244-B462-342BCB6E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B7A31-B96F-ED4D-9C67-AA150F2BF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Existing cluster computing frameworks fall short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Do not meet the throughput and latency requirement</a:t>
            </a:r>
          </a:p>
          <a:p>
            <a:r>
              <a:rPr kumimoji="1" lang="en-US" altLang="zh-CN" dirty="0"/>
              <a:t>Assume bulk synchronous parallel (BSP) model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38F57D-62D9-814D-95B0-734FFBBA2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84" y="2430683"/>
            <a:ext cx="2287455" cy="14121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C898CA-2340-F542-BC76-81A758E3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061" y="2430683"/>
            <a:ext cx="2218272" cy="11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1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23A5E-97C9-0244-B462-342BCB6E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B7A31-B96F-ED4D-9C67-AA150F2BF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Existing cluster computing frameworks fall short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Adopt static computation graph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B36EA4-E5DD-FD42-A8EA-F02F679E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375694"/>
            <a:ext cx="1917700" cy="1625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34ED2C-9780-034A-AA01-F1441F8F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44" y="2864644"/>
            <a:ext cx="191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2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F6833-81B5-0C4E-8F46-80FECF92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 of Ray</a:t>
            </a:r>
            <a:endParaRPr kumimoji="1" lang="zh-CN" altLang="en-US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40DE3245-ADDF-B842-AAEE-E5C5B80722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663484"/>
              </p:ext>
            </p:extLst>
          </p:nvPr>
        </p:nvGraphicFramePr>
        <p:xfrm>
          <a:off x="1319514" y="1690688"/>
          <a:ext cx="9826906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72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107C7-B579-294E-AC84-B3035605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Programming and computation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686785-5E77-F44D-B057-D66FC7ED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Dynamic task graph computation model</a:t>
            </a:r>
          </a:p>
          <a:p>
            <a:r>
              <a:rPr kumimoji="1" lang="en-US" altLang="zh-CN" dirty="0"/>
              <a:t>Task-parallel programming</a:t>
            </a:r>
          </a:p>
          <a:p>
            <a:pPr lvl="1"/>
            <a:r>
              <a:rPr kumimoji="1" lang="en-US" altLang="zh-CN" dirty="0"/>
              <a:t>Task: execution of a remote function on a stateless worker</a:t>
            </a:r>
          </a:p>
          <a:p>
            <a:pPr lvl="1"/>
            <a:r>
              <a:rPr kumimoji="1" lang="en-US" altLang="zh-CN" dirty="0"/>
              <a:t>Use </a:t>
            </a:r>
            <a:r>
              <a:rPr kumimoji="1" lang="en-US" altLang="zh-CN" b="1" dirty="0"/>
              <a:t>future </a:t>
            </a:r>
            <a:r>
              <a:rPr kumimoji="1" lang="en-US" altLang="zh-CN" dirty="0"/>
              <a:t>to represent the result of remote execution</a:t>
            </a:r>
            <a:endParaRPr kumimoji="1" lang="en-US" altLang="zh-CN" b="1" dirty="0"/>
          </a:p>
          <a:p>
            <a:r>
              <a:rPr kumimoji="1" lang="en-US" altLang="zh-CN" dirty="0"/>
              <a:t>Actor programming</a:t>
            </a:r>
          </a:p>
          <a:p>
            <a:pPr lvl="1"/>
            <a:r>
              <a:rPr kumimoji="1" lang="en-US" altLang="zh-CN" dirty="0"/>
              <a:t>Actor: a </a:t>
            </a:r>
            <a:r>
              <a:rPr kumimoji="1" lang="en-US" altLang="zh-CN" b="1" dirty="0" err="1"/>
              <a:t>stateful</a:t>
            </a:r>
            <a:r>
              <a:rPr kumimoji="1" lang="en-US" altLang="zh-CN" dirty="0"/>
              <a:t> process exposing methods that can be invoked</a:t>
            </a:r>
          </a:p>
          <a:p>
            <a:pPr lvl="1"/>
            <a:r>
              <a:rPr kumimoji="1" lang="en-US" altLang="zh-CN" dirty="0"/>
              <a:t>Useful for wrapping third-party simulators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737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8128</TotalTime>
  <Words>678</Words>
  <Application>Microsoft Macintosh PowerPoint</Application>
  <PresentationFormat>宽屏</PresentationFormat>
  <Paragraphs>129</Paragraphs>
  <Slides>24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等线 Light</vt:lpstr>
      <vt:lpstr>Arial</vt:lpstr>
      <vt:lpstr>Office 主题​​</vt:lpstr>
      <vt:lpstr>Ray: A Distributed Framework for Emerging AI Applications</vt:lpstr>
      <vt:lpstr>Background</vt:lpstr>
      <vt:lpstr>Background</vt:lpstr>
      <vt:lpstr>Background</vt:lpstr>
      <vt:lpstr>Requirements</vt:lpstr>
      <vt:lpstr>Background</vt:lpstr>
      <vt:lpstr>Background</vt:lpstr>
      <vt:lpstr>Design of Ray</vt:lpstr>
      <vt:lpstr>Programming and computation model</vt:lpstr>
      <vt:lpstr>Ray API</vt:lpstr>
      <vt:lpstr>Example program</vt:lpstr>
      <vt:lpstr>Application layer architecture</vt:lpstr>
      <vt:lpstr>System layer architecture</vt:lpstr>
      <vt:lpstr>Global Control Store</vt:lpstr>
      <vt:lpstr>Global Control Store</vt:lpstr>
      <vt:lpstr>Bottom-up Distributed Scheduler</vt:lpstr>
      <vt:lpstr>Bottom-up Distributed Scheduler</vt:lpstr>
      <vt:lpstr>A Walk-through Example</vt:lpstr>
      <vt:lpstr>A Walk-through Example</vt:lpstr>
      <vt:lpstr>Evaluation</vt:lpstr>
      <vt:lpstr>Scalability</vt:lpstr>
      <vt:lpstr>Fault tolerance</vt:lpstr>
      <vt:lpstr>RL application performance</vt:lpstr>
      <vt:lpstr>Conclusion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Ray: A Distributed Framework for Emerging AI Applications</dc:title>
  <dc:creator>杨 照雄</dc:creator>
  <cp:lastModifiedBy>杨 照雄</cp:lastModifiedBy>
  <cp:revision>50</cp:revision>
  <dcterms:created xsi:type="dcterms:W3CDTF">2018-10-28T13:18:22Z</dcterms:created>
  <dcterms:modified xsi:type="dcterms:W3CDTF">2018-11-05T04:23:03Z</dcterms:modified>
</cp:coreProperties>
</file>